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sldIdLst>
    <p:sldId id="289" r:id="rId5"/>
    <p:sldId id="412" r:id="rId6"/>
    <p:sldId id="413" r:id="rId7"/>
    <p:sldId id="414" r:id="rId8"/>
    <p:sldId id="415" r:id="rId9"/>
    <p:sldId id="416" r:id="rId10"/>
    <p:sldId id="417" r:id="rId11"/>
    <p:sldId id="418" r:id="rId12"/>
    <p:sldId id="419" r:id="rId13"/>
    <p:sldId id="455" r:id="rId14"/>
    <p:sldId id="420" r:id="rId15"/>
    <p:sldId id="421" r:id="rId16"/>
    <p:sldId id="422" r:id="rId17"/>
    <p:sldId id="423" r:id="rId18"/>
    <p:sldId id="431" r:id="rId19"/>
    <p:sldId id="433" r:id="rId20"/>
    <p:sldId id="435" r:id="rId21"/>
    <p:sldId id="436" r:id="rId22"/>
    <p:sldId id="437" r:id="rId23"/>
    <p:sldId id="438" r:id="rId24"/>
    <p:sldId id="439" r:id="rId25"/>
    <p:sldId id="441" r:id="rId26"/>
    <p:sldId id="442" r:id="rId27"/>
    <p:sldId id="443" r:id="rId28"/>
    <p:sldId id="449" r:id="rId29"/>
    <p:sldId id="450" r:id="rId30"/>
    <p:sldId id="451" r:id="rId31"/>
    <p:sldId id="453" r:id="rId3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0048" autoAdjust="0"/>
  </p:normalViewPr>
  <p:slideViewPr>
    <p:cSldViewPr snapToGrid="0">
      <p:cViewPr varScale="1">
        <p:scale>
          <a:sx n="129" d="100"/>
          <a:sy n="129" d="100"/>
        </p:scale>
        <p:origin x="4872" y="114"/>
      </p:cViewPr>
      <p:guideLst/>
    </p:cSldViewPr>
  </p:slideViewPr>
  <p:outlineViewPr>
    <p:cViewPr>
      <p:scale>
        <a:sx n="33" d="100"/>
        <a:sy n="33" d="100"/>
      </p:scale>
      <p:origin x="0" y="-19888"/>
    </p:cViewPr>
  </p:outlineViewPr>
  <p:notesTextViewPr>
    <p:cViewPr>
      <p:scale>
        <a:sx n="3" d="2"/>
        <a:sy n="3" d="2"/>
      </p:scale>
      <p:origin x="0" y="0"/>
    </p:cViewPr>
  </p:notesTextViewPr>
  <p:notesViewPr>
    <p:cSldViewPr snapToGrid="0">
      <p:cViewPr varScale="1">
        <p:scale>
          <a:sx n="123" d="100"/>
          <a:sy n="123" d="100"/>
        </p:scale>
        <p:origin x="4796"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1ED72D7-FE6F-4B82-8D31-76BC00B06094}" type="datetimeFigureOut">
              <a:rPr lang="en-US" smtClean="0"/>
              <a:t>2/26/2018</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394DE12-7B9B-46AA-AC19-C30A49928B9B}" type="slidenum">
              <a:rPr lang="en-US" smtClean="0"/>
              <a:t>‹#›</a:t>
            </a:fld>
            <a:endParaRPr lang="en-US" dirty="0"/>
          </a:p>
        </p:txBody>
      </p:sp>
    </p:spTree>
    <p:extLst>
      <p:ext uri="{BB962C8B-B14F-4D97-AF65-F5344CB8AC3E}">
        <p14:creationId xmlns:p14="http://schemas.microsoft.com/office/powerpoint/2010/main" val="415036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a:t>
            </a:fld>
            <a:endParaRPr lang="en-US" dirty="0"/>
          </a:p>
        </p:txBody>
      </p:sp>
    </p:spTree>
    <p:extLst>
      <p:ext uri="{BB962C8B-B14F-4D97-AF65-F5344CB8AC3E}">
        <p14:creationId xmlns:p14="http://schemas.microsoft.com/office/powerpoint/2010/main" val="4262655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822992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1519532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568671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second programming example this week will be implementing Save &amp; Open in our OvalDraw application. </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693371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27418449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2350450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2868501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7899874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23432792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a:p>
            <a:endParaRPr lang="en-US" sz="1000" dirty="0"/>
          </a:p>
          <a:p>
            <a:r>
              <a:rPr lang="en-US" sz="1000" dirty="0"/>
              <a:t>The </a:t>
            </a:r>
            <a:r>
              <a:rPr lang="en-US" sz="1000" dirty="0" err="1"/>
              <a:t>mouseClicked</a:t>
            </a:r>
            <a:r>
              <a:rPr lang="en-US" sz="1000" dirty="0"/>
              <a:t> method is the most often overridden. The </a:t>
            </a:r>
            <a:r>
              <a:rPr lang="en-US" sz="1000" dirty="0" err="1"/>
              <a:t>mousePressed</a:t>
            </a:r>
            <a:r>
              <a:rPr lang="en-US" sz="1000" dirty="0"/>
              <a:t> and </a:t>
            </a:r>
            <a:r>
              <a:rPr lang="en-US" sz="1000" dirty="0" err="1"/>
              <a:t>mouseReleased</a:t>
            </a:r>
            <a:r>
              <a:rPr lang="en-US" sz="1000" dirty="0"/>
              <a:t> are most often used with dragging. </a:t>
            </a:r>
          </a:p>
          <a:p>
            <a:endParaRPr lang="en-US" sz="1000" dirty="0"/>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java.awt.event.MouseListener</a:t>
            </a:r>
            <a:r>
              <a:rPr lang="en-US" sz="1000" b="0" kern="1200" dirty="0">
                <a:solidFill>
                  <a:schemeClr val="tx1"/>
                </a:solidFill>
                <a:effectLst/>
                <a:latin typeface="+mn-lt"/>
                <a:ea typeface="+mn-ea"/>
                <a:cs typeface="+mn-cs"/>
              </a:rPr>
              <a:t>;</a:t>
            </a:r>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java.awt.event.MouseEvent</a:t>
            </a:r>
            <a:r>
              <a:rPr lang="en-US" sz="1000" b="0" kern="1200" dirty="0">
                <a:solidFill>
                  <a:schemeClr val="tx1"/>
                </a:solidFill>
                <a:effectLst/>
                <a:latin typeface="+mn-lt"/>
                <a:ea typeface="+mn-ea"/>
                <a:cs typeface="+mn-cs"/>
              </a:rPr>
              <a:t>;</a:t>
            </a:r>
          </a:p>
          <a:p>
            <a:endParaRPr lang="en-US" sz="1000" b="0" kern="1200" dirty="0">
              <a:solidFill>
                <a:schemeClr val="tx1"/>
              </a:solidFill>
              <a:effectLst/>
              <a:latin typeface="+mn-lt"/>
              <a:ea typeface="+mn-ea"/>
              <a:cs typeface="+mn-cs"/>
            </a:endParaRP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mousePressed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mouseReleased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mouseEntered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mouseExited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mouseClicked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endParaRPr lang="en-US" sz="1000" b="0" kern="1200" dirty="0">
              <a:solidFill>
                <a:schemeClr val="tx1"/>
              </a:solidFill>
              <a:effectLst/>
              <a:latin typeface="+mn-lt"/>
              <a:ea typeface="+mn-ea"/>
              <a:cs typeface="+mn-cs"/>
            </a:endParaRPr>
          </a:p>
          <a:p>
            <a:r>
              <a:rPr lang="en-US" sz="1000" dirty="0" err="1"/>
              <a:t>addMouseListener</a:t>
            </a:r>
            <a:r>
              <a:rPr lang="en-US" sz="1000" dirty="0"/>
              <a:t>(this);</a:t>
            </a:r>
          </a:p>
          <a:p>
            <a:endParaRPr lang="en-US" sz="1000" b="0" kern="1200" dirty="0">
              <a:solidFill>
                <a:schemeClr val="tx1"/>
              </a:solidFill>
              <a:effectLst/>
              <a:latin typeface="+mn-lt"/>
              <a:ea typeface="+mn-ea"/>
              <a:cs typeface="+mn-cs"/>
            </a:endParaRPr>
          </a:p>
          <a:p>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getX</a:t>
            </a:r>
            <a:r>
              <a:rPr lang="en-US" sz="1000" b="0" kern="1200" dirty="0">
                <a:solidFill>
                  <a:schemeClr val="tx1"/>
                </a:solidFill>
                <a:effectLst/>
                <a:latin typeface="+mn-lt"/>
                <a:ea typeface="+mn-ea"/>
                <a:cs typeface="+mn-cs"/>
              </a:rPr>
              <a:t>(); </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getY</a:t>
            </a:r>
            <a:r>
              <a:rPr lang="en-US" sz="1000" b="0" kern="1200" dirty="0">
                <a:solidFill>
                  <a:schemeClr val="tx1"/>
                </a:solidFill>
                <a:effectLst/>
                <a:latin typeface="+mn-lt"/>
                <a:ea typeface="+mn-ea"/>
                <a:cs typeface="+mn-cs"/>
              </a:rPr>
              <a:t>();</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3785397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Overview: </a:t>
            </a:r>
          </a:p>
          <a:p>
            <a:r>
              <a:rPr lang="en-US" sz="1000" dirty="0"/>
              <a:t>You create the JMenuBar. You create JMenu items that have captions (like File, Edit, etc.). You create JMenuItem objects that have captions (like Open, Close, Save, etc.) and add them to the JMenu’s. You associate ActionListener objects with each JMenuItem to describe what should happen when the JMenuItem is clicked. You add each JMenuItem to the JMenu. You add the JMenu to the JMenuBar. You then tell the frame to set its JMenuBar using setJMenuBar.</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19258790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Note: Dragging is quite challenging to implement… and not that often utilized.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java.awt.event.MouseMotionListener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java.awt.event.MouseEvent</a:t>
            </a:r>
            <a:r>
              <a:rPr lang="en-US" sz="1200" b="0" kern="1200" dirty="0">
                <a:solidFill>
                  <a:schemeClr val="tx1"/>
                </a:solidFill>
                <a:effectLst/>
                <a:latin typeface="+mn-lt"/>
                <a:ea typeface="+mn-ea"/>
                <a:cs typeface="+mn-cs"/>
              </a:rPr>
              <a:t>;</a:t>
            </a:r>
          </a:p>
          <a:p>
            <a:endParaRPr lang="en-US" sz="1000" dirty="0"/>
          </a:p>
          <a:p>
            <a:r>
              <a:rPr lang="en-US" sz="1000" dirty="0" err="1"/>
              <a:t>MouseMotionListener</a:t>
            </a:r>
            <a:endParaRPr lang="en-US" sz="1000" dirty="0"/>
          </a:p>
          <a:p>
            <a:r>
              <a:rPr lang="en-US" sz="1000" dirty="0"/>
              <a:t>public void </a:t>
            </a:r>
            <a:r>
              <a:rPr lang="en-US" sz="1000" dirty="0" err="1"/>
              <a:t>mouseDragged</a:t>
            </a:r>
            <a:r>
              <a:rPr lang="en-US" sz="1000" dirty="0"/>
              <a:t>(</a:t>
            </a:r>
            <a:r>
              <a:rPr lang="en-US" sz="1000" dirty="0" err="1"/>
              <a:t>MouseEvent</a:t>
            </a:r>
            <a:r>
              <a:rPr lang="en-US" sz="1000" dirty="0"/>
              <a:t> e) {}</a:t>
            </a:r>
          </a:p>
          <a:p>
            <a:r>
              <a:rPr lang="en-US" sz="1000" dirty="0"/>
              <a:t>public void </a:t>
            </a:r>
            <a:r>
              <a:rPr lang="en-US" sz="1000" dirty="0" err="1"/>
              <a:t>mouseMoved</a:t>
            </a:r>
            <a:r>
              <a:rPr lang="en-US" sz="1000" dirty="0"/>
              <a:t>(</a:t>
            </a:r>
            <a:r>
              <a:rPr lang="en-US" sz="1000" dirty="0" err="1"/>
              <a:t>MouseEvent</a:t>
            </a:r>
            <a:r>
              <a:rPr lang="en-US" sz="1000" dirty="0"/>
              <a:t> 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err="1"/>
              <a:t>addMouseMotionListener</a:t>
            </a:r>
            <a:r>
              <a:rPr lang="en-US" sz="1000" dirty="0"/>
              <a:t>(this);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42515167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Enhance </a:t>
            </a:r>
            <a:r>
              <a:rPr lang="en-US" sz="1000" dirty="0" err="1"/>
              <a:t>OvalDraw</a:t>
            </a:r>
            <a:r>
              <a:rPr lang="en-US" sz="1000" dirty="0"/>
              <a:t> to include drawing a random face (similar to </a:t>
            </a:r>
            <a:r>
              <a:rPr lang="en-US" sz="1000" dirty="0" err="1"/>
              <a:t>FaceDraw</a:t>
            </a:r>
            <a:r>
              <a:rPr lang="en-US" sz="1000" dirty="0"/>
              <a:t>) with clicked and to draw a red circle with a radius of the drag distance when the mouse is dragged.</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692711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26714433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java.util.Timer</a:t>
            </a:r>
            <a:r>
              <a:rPr lang="en-US" sz="1200" b="0" kern="1200" dirty="0">
                <a:solidFill>
                  <a:schemeClr val="tx1"/>
                </a:solidFill>
                <a:effectLst/>
                <a:latin typeface="+mn-lt"/>
                <a:ea typeface="+mn-ea"/>
                <a:cs typeface="+mn-cs"/>
              </a:rPr>
              <a:t>;</a:t>
            </a:r>
          </a:p>
          <a:p>
            <a:endParaRPr lang="en-US" sz="1000" dirty="0"/>
          </a:p>
          <a:p>
            <a:r>
              <a:rPr lang="en-US" sz="1000" dirty="0"/>
              <a:t>private Timer </a:t>
            </a:r>
            <a:r>
              <a:rPr lang="en-US" sz="1000" dirty="0" err="1"/>
              <a:t>animationTimer</a:t>
            </a:r>
            <a:r>
              <a:rPr lang="en-US" sz="1000" dirty="0"/>
              <a:t>;</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mn-lt"/>
                <a:ea typeface="+mn-ea"/>
                <a:cs typeface="+mn-cs"/>
              </a:rPr>
              <a:t>animationTimer</a:t>
            </a:r>
            <a:r>
              <a:rPr lang="en-US" sz="1200" b="0" kern="1200" dirty="0">
                <a:solidFill>
                  <a:schemeClr val="tx1"/>
                </a:solidFill>
                <a:effectLst/>
                <a:latin typeface="+mn-lt"/>
                <a:ea typeface="+mn-ea"/>
                <a:cs typeface="+mn-cs"/>
              </a:rPr>
              <a:t> = new Timer(1000,this);</a:t>
            </a:r>
          </a:p>
          <a:p>
            <a:endParaRPr lang="en-US" sz="1000" dirty="0"/>
          </a:p>
          <a:p>
            <a:r>
              <a:rPr lang="en-US" sz="1200" b="0" kern="1200" dirty="0">
                <a:solidFill>
                  <a:schemeClr val="tx1"/>
                </a:solidFill>
                <a:effectLst/>
                <a:latin typeface="+mn-lt"/>
                <a:ea typeface="+mn-ea"/>
                <a:cs typeface="+mn-cs"/>
              </a:rPr>
              <a:t>public void </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System.out.println</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14902607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3414191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your time… how can I help.</a:t>
            </a:r>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1385328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27744626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different from environments where developers (or designers) layout screens pixel by pixel (like Visual Basic for example). With modern UIs that need to fit in all types of sizes and orientations, layout managers are a necessity.  </a:t>
            </a:r>
          </a:p>
          <a:p>
            <a:endParaRPr lang="en-US" sz="1000" dirty="0"/>
          </a:p>
          <a:p>
            <a:r>
              <a:rPr lang="en-US" sz="1000" dirty="0"/>
              <a:t>Several AWT and Swing classes provide layout managers for general use:</a:t>
            </a:r>
          </a:p>
          <a:p>
            <a:pPr marL="171450" indent="-171450">
              <a:buFont typeface="Arial" panose="020B0604020202020204" pitchFamily="34" charset="0"/>
              <a:buChar char="•"/>
            </a:pPr>
            <a:r>
              <a:rPr lang="en-US" sz="1000" dirty="0" err="1"/>
              <a:t>BorderLayout</a:t>
            </a:r>
            <a:endParaRPr lang="en-US" sz="1000" dirty="0"/>
          </a:p>
          <a:p>
            <a:pPr marL="171450" indent="-171450">
              <a:buFont typeface="Arial" panose="020B0604020202020204" pitchFamily="34" charset="0"/>
              <a:buChar char="•"/>
            </a:pPr>
            <a:r>
              <a:rPr lang="en-US" sz="1000" dirty="0" err="1"/>
              <a:t>BoxLayout</a:t>
            </a:r>
            <a:endParaRPr lang="en-US" sz="1000" dirty="0"/>
          </a:p>
          <a:p>
            <a:pPr marL="171450" indent="-171450">
              <a:buFont typeface="Arial" panose="020B0604020202020204" pitchFamily="34" charset="0"/>
              <a:buChar char="•"/>
            </a:pPr>
            <a:r>
              <a:rPr lang="en-US" sz="1000" dirty="0" err="1"/>
              <a:t>CardLayout</a:t>
            </a:r>
            <a:endParaRPr lang="en-US" sz="1000" dirty="0"/>
          </a:p>
          <a:p>
            <a:pPr marL="171450" indent="-171450">
              <a:buFont typeface="Arial" panose="020B0604020202020204" pitchFamily="34" charset="0"/>
              <a:buChar char="•"/>
            </a:pPr>
            <a:r>
              <a:rPr lang="en-US" sz="1000" dirty="0" err="1"/>
              <a:t>FlowLayout</a:t>
            </a:r>
            <a:endParaRPr lang="en-US" sz="1000" dirty="0"/>
          </a:p>
          <a:p>
            <a:pPr marL="171450" indent="-171450">
              <a:buFont typeface="Arial" panose="020B0604020202020204" pitchFamily="34" charset="0"/>
              <a:buChar char="•"/>
            </a:pPr>
            <a:r>
              <a:rPr lang="en-US" sz="1000" dirty="0" err="1"/>
              <a:t>GridBagLayout</a:t>
            </a:r>
            <a:endParaRPr lang="en-US" sz="1000" dirty="0"/>
          </a:p>
          <a:p>
            <a:pPr marL="171450" indent="-171450">
              <a:buFont typeface="Arial" panose="020B0604020202020204" pitchFamily="34" charset="0"/>
              <a:buChar char="•"/>
            </a:pPr>
            <a:r>
              <a:rPr lang="en-US" sz="1000" dirty="0" err="1"/>
              <a:t>GridLayout</a:t>
            </a:r>
            <a:endParaRPr lang="en-US" sz="1000" dirty="0"/>
          </a:p>
          <a:p>
            <a:pPr marL="171450" indent="-171450">
              <a:buFont typeface="Arial" panose="020B0604020202020204" pitchFamily="34" charset="0"/>
              <a:buChar char="•"/>
            </a:pPr>
            <a:r>
              <a:rPr lang="en-US" sz="1000" dirty="0" err="1"/>
              <a:t>GroupLayout</a:t>
            </a:r>
            <a:endParaRPr lang="en-US" sz="1000" dirty="0"/>
          </a:p>
          <a:p>
            <a:pPr marL="171450" indent="-171450">
              <a:buFont typeface="Arial" panose="020B0604020202020204" pitchFamily="34" charset="0"/>
              <a:buChar char="•"/>
            </a:pPr>
            <a:r>
              <a:rPr lang="en-US" sz="1000" dirty="0" err="1"/>
              <a:t>SpringLayout</a:t>
            </a: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a:p>
        </p:txBody>
      </p:sp>
    </p:spTree>
    <p:extLst>
      <p:ext uri="{BB962C8B-B14F-4D97-AF65-F5344CB8AC3E}">
        <p14:creationId xmlns:p14="http://schemas.microsoft.com/office/powerpoint/2010/main" val="22017460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See application source code!</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3530802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1646979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3230238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734562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dirty="0"/>
          </a:p>
        </p:txBody>
      </p:sp>
    </p:spTree>
    <p:extLst>
      <p:ext uri="{BB962C8B-B14F-4D97-AF65-F5344CB8AC3E}">
        <p14:creationId xmlns:p14="http://schemas.microsoft.com/office/powerpoint/2010/main" val="2884623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1347909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2933479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1980868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733157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813882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57793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246937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78158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3154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80190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12865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5479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594077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2/26/2018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20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9F32F5-AB1C-41B2-AE79-C9DE1D1745A4}" type="datetimeFigureOut">
              <a:rPr lang="en-US" smtClean="0"/>
              <a:t>2/26/2018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4FE2DD-FDA6-4978-86FA-99EF41D64B28}" type="slidenum">
              <a:rPr lang="en-US" smtClean="0"/>
              <a:t>‹#›</a:t>
            </a:fld>
            <a:endParaRPr lang="en-US" dirty="0"/>
          </a:p>
        </p:txBody>
      </p:sp>
    </p:spTree>
    <p:extLst>
      <p:ext uri="{BB962C8B-B14F-4D97-AF65-F5344CB8AC3E}">
        <p14:creationId xmlns:p14="http://schemas.microsoft.com/office/powerpoint/2010/main" val="325436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Interactive Graphical User Interfaces</a:t>
            </a:r>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p:txBody>
      </p:sp>
    </p:spTree>
    <p:extLst>
      <p:ext uri="{BB962C8B-B14F-4D97-AF65-F5344CB8AC3E}">
        <p14:creationId xmlns:p14="http://schemas.microsoft.com/office/powerpoint/2010/main" val="1072399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Interactive Graphical User Interfaces</a:t>
            </a:r>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p:txBody>
      </p:sp>
    </p:spTree>
    <p:extLst>
      <p:ext uri="{BB962C8B-B14F-4D97-AF65-F5344CB8AC3E}">
        <p14:creationId xmlns:p14="http://schemas.microsoft.com/office/powerpoint/2010/main" val="1023385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File Handling</a:t>
            </a:r>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13520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Reading/Writing Text Files</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1331657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1995369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Practice</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As promised, less theory and more development</a:t>
            </a:r>
          </a:p>
          <a:p>
            <a:r>
              <a:rPr lang="en-US" sz="2000" dirty="0"/>
              <a:t>Look for three follow-up development examples this week:</a:t>
            </a:r>
          </a:p>
          <a:p>
            <a:pPr lvl="1"/>
            <a:r>
              <a:rPr lang="en-US" sz="1600" dirty="0"/>
              <a:t>OvalDraw with User Experience Enhancements</a:t>
            </a:r>
          </a:p>
          <a:p>
            <a:pPr lvl="1"/>
            <a:r>
              <a:rPr lang="en-US" sz="1600" dirty="0"/>
              <a:t>OvalDraw reading and writing files</a:t>
            </a:r>
          </a:p>
          <a:p>
            <a:pPr lvl="1"/>
            <a:r>
              <a:rPr lang="en-US" sz="1600" dirty="0"/>
              <a:t>Something with Timers and Animation</a:t>
            </a:r>
          </a:p>
        </p:txBody>
      </p:sp>
    </p:spTree>
    <p:extLst>
      <p:ext uri="{BB962C8B-B14F-4D97-AF65-F5344CB8AC3E}">
        <p14:creationId xmlns:p14="http://schemas.microsoft.com/office/powerpoint/2010/main" val="2477757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I’m trying to get ups in a learning pattern where we:</a:t>
            </a:r>
          </a:p>
          <a:p>
            <a:pPr marL="800100" lvl="1" indent="-342900">
              <a:buFont typeface="+mj-lt"/>
              <a:buAutoNum type="arabicPeriod"/>
            </a:pPr>
            <a:r>
              <a:rPr lang="en-US" sz="1600" dirty="0"/>
              <a:t>See the concepts and patterns (theory)</a:t>
            </a:r>
          </a:p>
          <a:p>
            <a:pPr marL="800100" lvl="1" indent="-342900">
              <a:buFont typeface="+mj-lt"/>
              <a:buAutoNum type="arabicPeriod"/>
            </a:pPr>
            <a:r>
              <a:rPr lang="en-US" sz="1600" dirty="0"/>
              <a:t>Watch them being used in a “real-life” example</a:t>
            </a:r>
          </a:p>
          <a:p>
            <a:pPr marL="800100" lvl="1" indent="-342900">
              <a:buFont typeface="+mj-lt"/>
              <a:buAutoNum type="arabicPeriod"/>
            </a:pPr>
            <a:r>
              <a:rPr lang="en-US" sz="1600" dirty="0"/>
              <a:t>Implement a solution using what we have learned</a:t>
            </a:r>
          </a:p>
          <a:p>
            <a:r>
              <a:rPr lang="en-US" sz="2000" dirty="0"/>
              <a:t>Let me know how this is working, and how we can continue to improve</a:t>
            </a:r>
          </a:p>
        </p:txBody>
      </p:sp>
    </p:spTree>
    <p:extLst>
      <p:ext uri="{BB962C8B-B14F-4D97-AF65-F5344CB8AC3E}">
        <p14:creationId xmlns:p14="http://schemas.microsoft.com/office/powerpoint/2010/main" val="3313788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3 </a:t>
            </a:r>
            <a:br>
              <a:rPr lang="en-US" sz="1600" dirty="0"/>
            </a:br>
            <a:r>
              <a:rPr lang="en-US" sz="1600" dirty="0"/>
              <a:t>Subject: Clicks, Drags, Timers, and Animations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3 Live Coding example and related Learning Objectives</a:t>
            </a:r>
          </a:p>
          <a:p>
            <a:pPr marL="457200" indent="-457200">
              <a:buFont typeface="+mj-lt"/>
              <a:buAutoNum type="arabicPeriod"/>
            </a:pPr>
            <a:r>
              <a:rPr lang="en-US" sz="2000" dirty="0"/>
              <a:t>Clicks and drags… with </a:t>
            </a:r>
            <a:r>
              <a:rPr lang="en-US" sz="2000" dirty="0" err="1"/>
              <a:t>FaceDraw-ish</a:t>
            </a:r>
            <a:r>
              <a:rPr lang="en-US" sz="2000" dirty="0"/>
              <a:t> solution</a:t>
            </a:r>
          </a:p>
          <a:p>
            <a:pPr marL="457200" indent="-457200">
              <a:buFont typeface="+mj-lt"/>
              <a:buAutoNum type="arabicPeriod"/>
            </a:pPr>
            <a:r>
              <a:rPr lang="en-US" sz="2000" dirty="0"/>
              <a:t>Short break</a:t>
            </a:r>
          </a:p>
          <a:p>
            <a:pPr marL="457200" indent="-457200">
              <a:buFont typeface="+mj-lt"/>
              <a:buAutoNum type="arabicPeriod"/>
            </a:pPr>
            <a:r>
              <a:rPr lang="en-US" sz="2000" dirty="0"/>
              <a:t>Timers and animation</a:t>
            </a:r>
          </a:p>
          <a:p>
            <a:pPr marL="457200" indent="-457200">
              <a:buFont typeface="+mj-lt"/>
              <a:buAutoNum type="arabicPeriod"/>
            </a:pPr>
            <a:r>
              <a:rPr lang="en-US" sz="2000" dirty="0"/>
              <a:t>Review what we learned and week 4 assignment as time allows</a:t>
            </a:r>
          </a:p>
          <a:p>
            <a:pPr marL="457200" indent="-457200">
              <a:buFont typeface="+mj-lt"/>
              <a:buAutoNum type="arabicPeriod"/>
            </a:pPr>
            <a:r>
              <a:rPr lang="en-US" sz="2000" dirty="0"/>
              <a:t>Final comment &amp; questions</a:t>
            </a:r>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2320785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1999878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solidFill>
                  <a:schemeClr val="bg1">
                    <a:lumMod val="65000"/>
                  </a:schemeClr>
                </a:solidFill>
              </a:rPr>
              <a:t>KeyListener: </a:t>
            </a:r>
            <a:r>
              <a:rPr lang="en-US" sz="2000" dirty="0">
                <a:solidFill>
                  <a:schemeClr val="bg1">
                    <a:lumMod val="65000"/>
                  </a:schemeClr>
                </a:solidFill>
              </a:rPr>
              <a:t>Interface to implement to respond to Keystrokes</a:t>
            </a:r>
          </a:p>
        </p:txBody>
      </p:sp>
    </p:spTree>
    <p:extLst>
      <p:ext uri="{BB962C8B-B14F-4D97-AF65-F5344CB8AC3E}">
        <p14:creationId xmlns:p14="http://schemas.microsoft.com/office/powerpoint/2010/main" val="24824329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339780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Menu Bars, Menus, and Menu Items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Java Menus are implemented with three related classes:</a:t>
            </a:r>
          </a:p>
          <a:p>
            <a:r>
              <a:rPr lang="en-US" sz="2000" b="1" dirty="0"/>
              <a:t>JMenuBar</a:t>
            </a:r>
            <a:r>
              <a:rPr lang="en-US" sz="2000" dirty="0"/>
              <a:t>: the horizontal component across the top of the frame that contains Menus</a:t>
            </a:r>
          </a:p>
          <a:p>
            <a:r>
              <a:rPr lang="en-US" sz="2000" b="1" dirty="0"/>
              <a:t>JMenu</a:t>
            </a:r>
            <a:r>
              <a:rPr lang="en-US" sz="2000" dirty="0"/>
              <a:t>: the user interface element that implements “File” in the image below</a:t>
            </a:r>
          </a:p>
          <a:p>
            <a:r>
              <a:rPr lang="en-US" sz="2000" b="1" dirty="0"/>
              <a:t>JMenuItem</a:t>
            </a:r>
            <a:r>
              <a:rPr lang="en-US" sz="2000" dirty="0"/>
              <a:t>: the sub-items that can be selected from a Menu like “New” and “Exit” in the  example below</a:t>
            </a:r>
          </a:p>
          <a:p>
            <a:r>
              <a:rPr lang="en-US" sz="2000" dirty="0"/>
              <a:t>The inheritance hierarchy for menu-related classes:</a:t>
            </a:r>
          </a:p>
          <a:p>
            <a:pPr marL="0" indent="0">
              <a:buNone/>
            </a:pPr>
            <a:endParaRPr lang="en-US" sz="1600" dirty="0"/>
          </a:p>
        </p:txBody>
      </p:sp>
      <p:pic>
        <p:nvPicPr>
          <p:cNvPr id="1026" name="Picture 2" descr="Image result for jmenu im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2769" y="3434317"/>
            <a:ext cx="2986858" cy="2003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1635086" y="3851367"/>
            <a:ext cx="4460912" cy="2443031"/>
          </a:xfrm>
          <a:prstGeom prst="rect">
            <a:avLst/>
          </a:prstGeom>
        </p:spPr>
      </p:pic>
    </p:spTree>
    <p:extLst>
      <p:ext uri="{BB962C8B-B14F-4D97-AF65-F5344CB8AC3E}">
        <p14:creationId xmlns:p14="http://schemas.microsoft.com/office/powerpoint/2010/main" val="669838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3095009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201" y="1441487"/>
            <a:ext cx="5562600" cy="3729551"/>
          </a:xfrm>
          <a:prstGeom prst="rect">
            <a:avLst/>
          </a:prstGeom>
        </p:spPr>
      </p:pic>
      <p:sp>
        <p:nvSpPr>
          <p:cNvPr id="2" name="Title 1"/>
          <p:cNvSpPr>
            <a:spLocks noGrp="1"/>
          </p:cNvSpPr>
          <p:nvPr>
            <p:ph type="title"/>
          </p:nvPr>
        </p:nvSpPr>
        <p:spPr/>
        <p:txBody>
          <a:bodyPr>
            <a:normAutofit/>
          </a:bodyPr>
          <a:lstStyle/>
          <a:p>
            <a:r>
              <a:rPr lang="en-US" sz="3600" dirty="0"/>
              <a:t>OvalDraw Plus With Clicking and Dragging </a:t>
            </a:r>
          </a:p>
        </p:txBody>
      </p:sp>
      <p:pic>
        <p:nvPicPr>
          <p:cNvPr id="4" name="Picture 3"/>
          <p:cNvPicPr>
            <a:picLocks noChangeAspect="1"/>
          </p:cNvPicPr>
          <p:nvPr/>
        </p:nvPicPr>
        <p:blipFill>
          <a:blip r:embed="rId4"/>
          <a:stretch>
            <a:fillRect/>
          </a:stretch>
        </p:blipFill>
        <p:spPr>
          <a:xfrm>
            <a:off x="5462855" y="2184990"/>
            <a:ext cx="6169163" cy="4214733"/>
          </a:xfrm>
          <a:prstGeom prst="rect">
            <a:avLst/>
          </a:prstGeom>
        </p:spPr>
      </p:pic>
    </p:spTree>
    <p:extLst>
      <p:ext uri="{BB962C8B-B14F-4D97-AF65-F5344CB8AC3E}">
        <p14:creationId xmlns:p14="http://schemas.microsoft.com/office/powerpoint/2010/main" val="39131263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Enhancements Steps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Clone our current </a:t>
            </a:r>
            <a:r>
              <a:rPr lang="en-US" sz="2000" dirty="0" err="1">
                <a:solidFill>
                  <a:schemeClr val="bg1">
                    <a:lumMod val="65000"/>
                  </a:schemeClr>
                </a:solidFill>
              </a:rPr>
              <a:t>Git</a:t>
            </a:r>
            <a:r>
              <a:rPr lang="en-US" sz="2000" dirty="0">
                <a:solidFill>
                  <a:schemeClr val="bg1">
                    <a:lumMod val="65000"/>
                  </a:schemeClr>
                </a:solidFill>
              </a:rPr>
              <a:t> repository</a:t>
            </a:r>
          </a:p>
          <a:p>
            <a:pPr marL="457200" indent="-457200">
              <a:buFont typeface="+mj-lt"/>
              <a:buAutoNum type="arabicPeriod"/>
            </a:pPr>
            <a:r>
              <a:rPr lang="en-US" sz="2000" dirty="0">
                <a:solidFill>
                  <a:schemeClr val="bg1">
                    <a:lumMod val="65000"/>
                  </a:schemeClr>
                </a:solidFill>
              </a:rPr>
              <a:t>Copy original files over to </a:t>
            </a:r>
            <a:r>
              <a:rPr lang="en-US" sz="2000" dirty="0" err="1">
                <a:solidFill>
                  <a:schemeClr val="bg1">
                    <a:lumMod val="65000"/>
                  </a:schemeClr>
                </a:solidFill>
              </a:rPr>
              <a:t>OvalDrawPlus</a:t>
            </a:r>
            <a:r>
              <a:rPr lang="en-US" sz="2000" dirty="0">
                <a:solidFill>
                  <a:schemeClr val="bg1">
                    <a:lumMod val="65000"/>
                  </a:schemeClr>
                </a:solidFill>
              </a:rPr>
              <a:t> folder</a:t>
            </a:r>
          </a:p>
          <a:p>
            <a:pPr marL="457200" indent="-457200">
              <a:buFont typeface="+mj-lt"/>
              <a:buAutoNum type="arabicPeriod"/>
            </a:pPr>
            <a:r>
              <a:rPr lang="en-US" sz="2000" dirty="0"/>
              <a:t>Compile library and </a:t>
            </a:r>
            <a:r>
              <a:rPr lang="en-US" sz="2000" dirty="0" err="1"/>
              <a:t>ShapeDraw</a:t>
            </a:r>
            <a:r>
              <a:rPr lang="en-US" sz="2000" dirty="0"/>
              <a:t> code</a:t>
            </a:r>
          </a:p>
          <a:p>
            <a:pPr marL="457200" indent="-457200">
              <a:buFont typeface="+mj-lt"/>
              <a:buAutoNum type="arabicPeriod"/>
            </a:pPr>
            <a:r>
              <a:rPr lang="en-US" sz="2000" dirty="0"/>
              <a:t>Quickly test application</a:t>
            </a:r>
          </a:p>
          <a:p>
            <a:pPr marL="457200" indent="-457200">
              <a:buFont typeface="+mj-lt"/>
              <a:buAutoNum type="arabicPeriod"/>
            </a:pPr>
            <a:r>
              <a:rPr lang="en-US" sz="2000" dirty="0"/>
              <a:t>Review </a:t>
            </a:r>
            <a:r>
              <a:rPr lang="en-US" sz="2000" dirty="0" err="1"/>
              <a:t>ShapeDraw</a:t>
            </a:r>
            <a:r>
              <a:rPr lang="en-US" sz="2000" dirty="0"/>
              <a:t> code… focus on </a:t>
            </a:r>
            <a:r>
              <a:rPr lang="en-US" sz="2000" dirty="0" err="1"/>
              <a:t>ShapeDrawPanel</a:t>
            </a:r>
            <a:endParaRPr lang="en-US" sz="2000" dirty="0"/>
          </a:p>
          <a:p>
            <a:pPr marL="457200" indent="-457200">
              <a:buFont typeface="+mj-lt"/>
              <a:buAutoNum type="arabicPeriod"/>
            </a:pPr>
            <a:r>
              <a:rPr lang="en-US" sz="2000" dirty="0"/>
              <a:t>Minor code cleanup… and “compress” classes that we will not be looking at today</a:t>
            </a:r>
          </a:p>
          <a:p>
            <a:pPr marL="457200" indent="-457200">
              <a:buFont typeface="+mj-lt"/>
              <a:buAutoNum type="arabicPeriod"/>
            </a:pPr>
            <a:r>
              <a:rPr lang="en-US" sz="2000" dirty="0"/>
              <a:t>Implement </a:t>
            </a:r>
            <a:r>
              <a:rPr lang="en-US" sz="2000" dirty="0" err="1"/>
              <a:t>MouseListener</a:t>
            </a:r>
            <a:r>
              <a:rPr lang="en-US" sz="2000" dirty="0"/>
              <a:t> Interface</a:t>
            </a:r>
          </a:p>
          <a:p>
            <a:pPr marL="457200" indent="-457200">
              <a:buFont typeface="+mj-lt"/>
              <a:buAutoNum type="arabicPeriod"/>
            </a:pPr>
            <a:r>
              <a:rPr lang="en-US" sz="2000" dirty="0"/>
              <a:t>Implement </a:t>
            </a:r>
            <a:r>
              <a:rPr lang="en-US" sz="2000" dirty="0" err="1"/>
              <a:t>MouseMotionListener</a:t>
            </a:r>
            <a:r>
              <a:rPr lang="en-US" sz="2000" dirty="0"/>
              <a:t> Interface</a:t>
            </a:r>
          </a:p>
          <a:p>
            <a:pPr marL="457200" indent="-457200">
              <a:buFont typeface="+mj-lt"/>
              <a:buAutoNum type="arabicPeriod"/>
            </a:pPr>
            <a:r>
              <a:rPr lang="en-US" sz="2000" dirty="0"/>
              <a:t>Add random oval on click</a:t>
            </a:r>
          </a:p>
          <a:p>
            <a:pPr marL="457200" indent="-457200">
              <a:buFont typeface="+mj-lt"/>
              <a:buAutoNum type="arabicPeriod"/>
            </a:pPr>
            <a:r>
              <a:rPr lang="en-US" sz="2000" dirty="0"/>
              <a:t>Implement red circle on mouse drag… this is  challenging</a:t>
            </a:r>
          </a:p>
          <a:p>
            <a:pPr marL="457200" indent="-457200">
              <a:buFont typeface="+mj-lt"/>
              <a:buAutoNum type="arabicPeriod"/>
            </a:pPr>
            <a:r>
              <a:rPr lang="en-US" sz="2000" dirty="0"/>
              <a:t>Implement </a:t>
            </a:r>
            <a:r>
              <a:rPr lang="en-US" sz="2000" dirty="0" err="1"/>
              <a:t>FaceDraw</a:t>
            </a:r>
            <a:r>
              <a:rPr lang="en-US" sz="2000" dirty="0"/>
              <a:t> on click… and remove step nine’s random oval draw</a:t>
            </a:r>
          </a:p>
          <a:p>
            <a:pPr marL="457200" indent="-457200">
              <a:buFont typeface="+mj-lt"/>
              <a:buAutoNum type="arabicPeriod"/>
            </a:pPr>
            <a:r>
              <a:rPr lang="en-US" sz="2000" dirty="0"/>
              <a:t>Review, final question, and commit/push</a:t>
            </a:r>
          </a:p>
        </p:txBody>
      </p:sp>
    </p:spTree>
    <p:extLst>
      <p:ext uri="{BB962C8B-B14F-4D97-AF65-F5344CB8AC3E}">
        <p14:creationId xmlns:p14="http://schemas.microsoft.com/office/powerpoint/2010/main" val="6181623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829396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Timer and Animated Faces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ActionListener on </a:t>
            </a:r>
            <a:r>
              <a:rPr lang="en-US" sz="2000" dirty="0" err="1"/>
              <a:t>ShapeDrawPanel</a:t>
            </a:r>
            <a:endParaRPr lang="en-US" sz="2000" dirty="0"/>
          </a:p>
          <a:p>
            <a:pPr marL="457200" indent="-457200">
              <a:buFont typeface="+mj-lt"/>
              <a:buAutoNum type="arabicPeriod"/>
            </a:pPr>
            <a:r>
              <a:rPr lang="en-US" sz="2000" dirty="0"/>
              <a:t>Implement Timer</a:t>
            </a:r>
          </a:p>
          <a:p>
            <a:pPr marL="457200" indent="-457200">
              <a:buFont typeface="+mj-lt"/>
              <a:buAutoNum type="arabicPeriod"/>
            </a:pPr>
            <a:r>
              <a:rPr lang="en-US" sz="2000" dirty="0" err="1"/>
              <a:t>Implent</a:t>
            </a:r>
            <a:r>
              <a:rPr lang="en-US" sz="2000" dirty="0"/>
              <a:t> </a:t>
            </a:r>
            <a:r>
              <a:rPr lang="en-US" sz="2000" dirty="0" err="1"/>
              <a:t>updateMouth</a:t>
            </a:r>
            <a:r>
              <a:rPr lang="en-US" sz="2000" dirty="0"/>
              <a:t> in </a:t>
            </a:r>
            <a:r>
              <a:rPr lang="en-US" sz="2000" dirty="0" err="1"/>
              <a:t>FaceDraw</a:t>
            </a:r>
            <a:endParaRPr lang="en-US" sz="2000" dirty="0"/>
          </a:p>
          <a:p>
            <a:pPr marL="457200" indent="-457200">
              <a:buFont typeface="+mj-lt"/>
              <a:buAutoNum type="arabicPeriod"/>
            </a:pPr>
            <a:r>
              <a:rPr lang="en-US" sz="2000" dirty="0"/>
              <a:t>Implement </a:t>
            </a:r>
            <a:r>
              <a:rPr lang="en-US" sz="2000" dirty="0" err="1"/>
              <a:t>ArrayList</a:t>
            </a:r>
            <a:r>
              <a:rPr lang="en-US" sz="2000" dirty="0"/>
              <a:t> for </a:t>
            </a:r>
            <a:r>
              <a:rPr lang="en-US" sz="2000" dirty="0" err="1"/>
              <a:t>FaceDraw</a:t>
            </a:r>
            <a:r>
              <a:rPr lang="en-US" sz="2000" dirty="0"/>
              <a:t> objects</a:t>
            </a:r>
          </a:p>
          <a:p>
            <a:pPr marL="457200" indent="-457200">
              <a:buFont typeface="+mj-lt"/>
              <a:buAutoNum type="arabicPeriod"/>
            </a:pPr>
            <a:r>
              <a:rPr lang="en-US" sz="2000" dirty="0"/>
              <a:t>Update </a:t>
            </a:r>
            <a:r>
              <a:rPr lang="en-US" sz="2000" dirty="0" err="1"/>
              <a:t>FaceDraw</a:t>
            </a:r>
            <a:r>
              <a:rPr lang="en-US" sz="2000" dirty="0"/>
              <a:t> mouths and redraw</a:t>
            </a:r>
          </a:p>
        </p:txBody>
      </p:sp>
    </p:spTree>
    <p:extLst>
      <p:ext uri="{BB962C8B-B14F-4D97-AF65-F5344CB8AC3E}">
        <p14:creationId xmlns:p14="http://schemas.microsoft.com/office/powerpoint/2010/main" val="7506078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Introductions, Feedback, and Q&amp;A</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Name and one thing you are planning for the Easter weekend</a:t>
            </a:r>
          </a:p>
          <a:p>
            <a:pPr marL="457200" indent="-457200">
              <a:buFont typeface="+mj-lt"/>
              <a:buAutoNum type="arabicPeriod"/>
            </a:pPr>
            <a:r>
              <a:rPr lang="en-US" sz="2000" dirty="0"/>
              <a:t>Start, stop, continue:</a:t>
            </a:r>
          </a:p>
          <a:p>
            <a:pPr lvl="1"/>
            <a:r>
              <a:rPr lang="en-US" sz="1600" dirty="0"/>
              <a:t>What new thing should we start doing for the class?</a:t>
            </a:r>
          </a:p>
          <a:p>
            <a:pPr lvl="1"/>
            <a:r>
              <a:rPr lang="en-US" sz="1600" dirty="0"/>
              <a:t>What is one thing that we should stop doing?</a:t>
            </a:r>
          </a:p>
          <a:p>
            <a:pPr lvl="1"/>
            <a:r>
              <a:rPr lang="en-US" sz="1600" dirty="0"/>
              <a:t>What is  one thing that we are doing that we should definitely keep doing?</a:t>
            </a:r>
          </a:p>
          <a:p>
            <a:pPr marL="457200" indent="-457200">
              <a:buFont typeface="+mj-lt"/>
              <a:buAutoNum type="arabicPeriod"/>
            </a:pPr>
            <a:r>
              <a:rPr lang="en-US" sz="2000" dirty="0"/>
              <a:t>Questions &amp; Answers</a:t>
            </a:r>
          </a:p>
        </p:txBody>
      </p:sp>
    </p:spTree>
    <p:extLst>
      <p:ext uri="{BB962C8B-B14F-4D97-AF65-F5344CB8AC3E}">
        <p14:creationId xmlns:p14="http://schemas.microsoft.com/office/powerpoint/2010/main" val="2268000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3x3 grid of colored tiles</a:t>
            </a:r>
          </a:p>
          <a:p>
            <a:pPr marL="457200" indent="-457200">
              <a:buFont typeface="+mj-lt"/>
              <a:buAutoNum type="arabicPeriod"/>
            </a:pPr>
            <a:r>
              <a:rPr lang="en-US" sz="2000" dirty="0"/>
              <a:t>Implement tiles with a random background color</a:t>
            </a:r>
          </a:p>
          <a:p>
            <a:pPr marL="457200" indent="-457200">
              <a:buFont typeface="+mj-lt"/>
              <a:buAutoNum type="arabicPeriod"/>
            </a:pPr>
            <a:r>
              <a:rPr lang="en-US" sz="2000" dirty="0"/>
              <a:t>Paint an X or an O on the tile</a:t>
            </a:r>
          </a:p>
          <a:p>
            <a:pPr marL="457200" indent="-457200">
              <a:buFont typeface="+mj-lt"/>
              <a:buAutoNum type="arabicPeriod"/>
            </a:pPr>
            <a:r>
              <a:rPr lang="en-US" sz="2000" dirty="0"/>
              <a:t>Create a Randomize button</a:t>
            </a:r>
          </a:p>
          <a:p>
            <a:pPr marL="457200" indent="-457200">
              <a:buFont typeface="+mj-lt"/>
              <a:buAutoNum type="arabicPeriod"/>
            </a:pPr>
            <a:r>
              <a:rPr lang="en-US" sz="2000" dirty="0"/>
              <a:t>Randomize the colors when the button is pushed</a:t>
            </a:r>
          </a:p>
          <a:p>
            <a:pPr marL="457200" indent="-457200">
              <a:buFont typeface="+mj-lt"/>
              <a:buAutoNum type="arabicPeriod"/>
            </a:pPr>
            <a:r>
              <a:rPr lang="en-US" sz="2000" dirty="0"/>
              <a:t>Randomize the X or O when the button is pushed</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8606592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Layout Managers (continued)</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Layout Managers arrange controls on the screen so they are visually appealing. We will be focusing on three very common Layout Managers: </a:t>
            </a:r>
          </a:p>
          <a:p>
            <a:r>
              <a:rPr lang="en-US" sz="2000" dirty="0" err="1"/>
              <a:t>FlowLayout</a:t>
            </a:r>
            <a:r>
              <a:rPr lang="en-US" sz="2000" dirty="0"/>
              <a:t>: Arranges components left to right, top to bottom. When a </a:t>
            </a:r>
            <a:r>
              <a:rPr lang="en-US" sz="2000" dirty="0" err="1"/>
              <a:t>FlowLayout</a:t>
            </a:r>
            <a:r>
              <a:rPr lang="en-US" sz="2000" dirty="0"/>
              <a:t> runs out of room horizontally on a row, it places the next component as far left as it can go on the row below.</a:t>
            </a:r>
          </a:p>
          <a:p>
            <a:r>
              <a:rPr lang="en-US" sz="2000" dirty="0" err="1"/>
              <a:t>BorderLayout</a:t>
            </a:r>
            <a:r>
              <a:rPr lang="en-US" sz="2000" dirty="0"/>
              <a:t>: Arranges components in NORTH, SOUTH, EAST, WEST, and CENTER sections.</a:t>
            </a:r>
          </a:p>
          <a:p>
            <a:r>
              <a:rPr lang="en-US" sz="2000" dirty="0" err="1"/>
              <a:t>GridLayout</a:t>
            </a:r>
            <a:r>
              <a:rPr lang="en-US" sz="2000" dirty="0"/>
              <a:t>: Arranges components in an Excel-like table of rows and columns.</a:t>
            </a:r>
          </a:p>
          <a:p>
            <a:pPr marL="0" indent="0">
              <a:buNone/>
            </a:pPr>
            <a:endParaRPr lang="en-US" sz="2000" dirty="0"/>
          </a:p>
          <a:p>
            <a:endParaRPr lang="en-US" sz="2000" dirty="0"/>
          </a:p>
        </p:txBody>
      </p:sp>
      <p:pic>
        <p:nvPicPr>
          <p:cNvPr id="4" name="Picture 3"/>
          <p:cNvPicPr>
            <a:picLocks noChangeAspect="1"/>
          </p:cNvPicPr>
          <p:nvPr/>
        </p:nvPicPr>
        <p:blipFill>
          <a:blip r:embed="rId3"/>
          <a:stretch>
            <a:fillRect/>
          </a:stretch>
        </p:blipFill>
        <p:spPr>
          <a:xfrm>
            <a:off x="1833562" y="4767248"/>
            <a:ext cx="3934600" cy="1506172"/>
          </a:xfrm>
          <a:prstGeom prst="rect">
            <a:avLst/>
          </a:prstGeom>
        </p:spPr>
      </p:pic>
      <p:pic>
        <p:nvPicPr>
          <p:cNvPr id="5" name="Picture 4"/>
          <p:cNvPicPr>
            <a:picLocks noChangeAspect="1"/>
          </p:cNvPicPr>
          <p:nvPr/>
        </p:nvPicPr>
        <p:blipFill>
          <a:blip r:embed="rId4"/>
          <a:stretch>
            <a:fillRect/>
          </a:stretch>
        </p:blipFill>
        <p:spPr>
          <a:xfrm>
            <a:off x="1094322" y="4003529"/>
            <a:ext cx="4333599" cy="641102"/>
          </a:xfrm>
          <a:prstGeom prst="rect">
            <a:avLst/>
          </a:prstGeom>
        </p:spPr>
      </p:pic>
      <p:pic>
        <p:nvPicPr>
          <p:cNvPr id="6" name="Picture 5"/>
          <p:cNvPicPr>
            <a:picLocks noChangeAspect="1"/>
          </p:cNvPicPr>
          <p:nvPr/>
        </p:nvPicPr>
        <p:blipFill>
          <a:blip r:embed="rId5"/>
          <a:stretch>
            <a:fillRect/>
          </a:stretch>
        </p:blipFill>
        <p:spPr>
          <a:xfrm>
            <a:off x="6181440" y="4003529"/>
            <a:ext cx="2749632" cy="1814306"/>
          </a:xfrm>
          <a:prstGeom prst="rect">
            <a:avLst/>
          </a:prstGeom>
        </p:spPr>
      </p:pic>
    </p:spTree>
    <p:extLst>
      <p:ext uri="{BB962C8B-B14F-4D97-AF65-F5344CB8AC3E}">
        <p14:creationId xmlns:p14="http://schemas.microsoft.com/office/powerpoint/2010/main" val="2520148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lnSpcReduction="10000"/>
          </a:bodyPr>
          <a:lstStyle/>
          <a:p>
            <a:pPr marL="457200" indent="-457200">
              <a:buFont typeface="+mj-lt"/>
              <a:buAutoNum type="arabicPeriod"/>
            </a:pPr>
            <a:r>
              <a:rPr lang="en-US" sz="2000" dirty="0" err="1"/>
              <a:t>JFrame</a:t>
            </a:r>
            <a:endParaRPr lang="en-US" sz="2000" dirty="0"/>
          </a:p>
          <a:p>
            <a:pPr marL="457200" indent="-457200">
              <a:buFont typeface="+mj-lt"/>
              <a:buAutoNum type="arabicPeriod"/>
            </a:pPr>
            <a:r>
              <a:rPr lang="en-US" sz="2000" dirty="0" err="1"/>
              <a:t>JPanel</a:t>
            </a:r>
            <a:r>
              <a:rPr lang="en-US" sz="2000" dirty="0"/>
              <a:t>… grid &amp; tile</a:t>
            </a:r>
          </a:p>
          <a:p>
            <a:pPr marL="457200" indent="-457200">
              <a:buFont typeface="+mj-lt"/>
              <a:buAutoNum type="arabicPeriod"/>
            </a:pPr>
            <a:r>
              <a:rPr lang="en-US" sz="2000" dirty="0" err="1"/>
              <a:t>JButton</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err="1"/>
              <a:t>GridLayout</a:t>
            </a:r>
            <a:endParaRPr lang="en-US" sz="2000" dirty="0"/>
          </a:p>
          <a:p>
            <a:pPr marL="457200" indent="-457200">
              <a:buFont typeface="+mj-lt"/>
              <a:buAutoNum type="arabicPeriod"/>
            </a:pPr>
            <a:r>
              <a:rPr lang="en-US" sz="2000" dirty="0" err="1"/>
              <a:t>BorderLayout</a:t>
            </a:r>
            <a:endParaRPr lang="en-US" sz="2000" dirty="0"/>
          </a:p>
          <a:p>
            <a:pPr marL="457200" indent="-457200">
              <a:buFont typeface="+mj-lt"/>
              <a:buAutoNum type="arabicPeriod"/>
            </a:pPr>
            <a:r>
              <a:rPr lang="en-US" sz="2000" dirty="0" err="1"/>
              <a:t>FlowLayout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ActionListener &amp; </a:t>
            </a:r>
            <a:r>
              <a:rPr lang="en-US" sz="2000" dirty="0" err="1"/>
              <a:t>ActionEvent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Random</a:t>
            </a:r>
          </a:p>
          <a:p>
            <a:pPr marL="457200" indent="-457200">
              <a:buFont typeface="+mj-lt"/>
              <a:buAutoNum type="arabicPeriod"/>
            </a:pPr>
            <a:r>
              <a:rPr lang="en-US" sz="2000" dirty="0"/>
              <a:t>Graphics</a:t>
            </a:r>
          </a:p>
          <a:p>
            <a:pPr marL="457200" indent="-457200">
              <a:buFont typeface="+mj-lt"/>
              <a:buAutoNum type="arabicPeriod"/>
            </a:pPr>
            <a:r>
              <a:rPr lang="en-US" sz="2000" dirty="0"/>
              <a:t>Color</a:t>
            </a:r>
          </a:p>
          <a:p>
            <a:pPr marL="457200" indent="-457200">
              <a:buFont typeface="+mj-lt"/>
              <a:buAutoNum type="arabicPeriod"/>
            </a:pPr>
            <a:r>
              <a:rPr lang="en-US" sz="2000" dirty="0"/>
              <a:t>Font</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762801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t>KeyListener: </a:t>
            </a:r>
            <a:r>
              <a:rPr lang="en-US" sz="2000" dirty="0"/>
              <a:t>Interface to implement to respond to Keystrokes</a:t>
            </a:r>
          </a:p>
        </p:txBody>
      </p:sp>
    </p:spTree>
    <p:extLst>
      <p:ext uri="{BB962C8B-B14F-4D97-AF65-F5344CB8AC3E}">
        <p14:creationId xmlns:p14="http://schemas.microsoft.com/office/powerpoint/2010/main" val="4105026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474745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133757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KeyListener interface includes the following methods:</a:t>
            </a:r>
            <a:endParaRPr lang="en-US" sz="2000" b="1" dirty="0"/>
          </a:p>
          <a:p>
            <a:r>
              <a:rPr lang="en-US" sz="2000" dirty="0"/>
              <a:t>keyPressed(KeyEvent e): Invoked when a key has been pressed</a:t>
            </a:r>
          </a:p>
          <a:p>
            <a:r>
              <a:rPr lang="en-US" sz="2000" dirty="0"/>
              <a:t>keyReleased(KeyEvent e): Invoked when a key has been released</a:t>
            </a:r>
          </a:p>
          <a:p>
            <a:r>
              <a:rPr lang="en-US" sz="2000" dirty="0"/>
              <a:t>keyTyped(KeyEvent e): Invoked when a key has been typed</a:t>
            </a:r>
          </a:p>
        </p:txBody>
      </p:sp>
    </p:spTree>
    <p:extLst>
      <p:ext uri="{BB962C8B-B14F-4D97-AF65-F5344CB8AC3E}">
        <p14:creationId xmlns:p14="http://schemas.microsoft.com/office/powerpoint/2010/main" val="3083858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653700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1765263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Model-View-Controller</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Throughout our design and development activates we are working to create applications that segregate our View from our their Model &amp; Data. </a:t>
            </a:r>
          </a:p>
          <a:p>
            <a:r>
              <a:rPr lang="en-US" sz="2000" dirty="0"/>
              <a:t>The Java environment makes this more challenging than it should be at times</a:t>
            </a:r>
          </a:p>
          <a:p>
            <a:r>
              <a:rPr lang="en-US" sz="2000" dirty="0"/>
              <a:t>Design tradeoffs need to be considered</a:t>
            </a:r>
          </a:p>
          <a:p>
            <a:r>
              <a:rPr lang="en-US" sz="2000" dirty="0"/>
              <a:t>The most import aspect of Model-View-Controller is that the Model has no visibility to the View</a:t>
            </a:r>
          </a:p>
        </p:txBody>
      </p:sp>
    </p:spTree>
    <p:extLst>
      <p:ext uri="{BB962C8B-B14F-4D97-AF65-F5344CB8AC3E}">
        <p14:creationId xmlns:p14="http://schemas.microsoft.com/office/powerpoint/2010/main" val="37509054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E7FF26E314236448B954F3A97640002" ma:contentTypeVersion="0" ma:contentTypeDescription="Create a new document." ma:contentTypeScope="" ma:versionID="dcd134f7ef3b1aa8a267b1d1a9f0b332">
  <xsd:schema xmlns:xsd="http://www.w3.org/2001/XMLSchema" xmlns:xs="http://www.w3.org/2001/XMLSchema" xmlns:p="http://schemas.microsoft.com/office/2006/metadata/properties" targetNamespace="http://schemas.microsoft.com/office/2006/metadata/properties" ma:root="true" ma:fieldsID="fad425956ca267ea5e6d723b3f3bd6f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473EA1A-2744-48E8-B2A3-4F89C0FC849C}">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87FD8B20-B89A-4B23-9329-175195DD4D8A}">
  <ds:schemaRefs>
    <ds:schemaRef ds:uri="http://schemas.microsoft.com/sharepoint/v3/contenttype/forms"/>
  </ds:schemaRefs>
</ds:datastoreItem>
</file>

<file path=customXml/itemProps3.xml><?xml version="1.0" encoding="utf-8"?>
<ds:datastoreItem xmlns:ds="http://schemas.openxmlformats.org/officeDocument/2006/customXml" ds:itemID="{A906A71E-D2C6-4CAA-8E79-10C504BC5F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13476</TotalTime>
  <Words>2464</Words>
  <Application>Microsoft Office PowerPoint</Application>
  <PresentationFormat>Widescreen</PresentationFormat>
  <Paragraphs>268</Paragraphs>
  <Slides>28</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Interactive Graphical User Interfaces</vt:lpstr>
      <vt:lpstr>Menu Bars, Menus, and Menu Items</vt:lpstr>
      <vt:lpstr>Mouse Clicking, Mouse Dragging, and Keystrokes</vt:lpstr>
      <vt:lpstr>MouseListener Interface</vt:lpstr>
      <vt:lpstr>MouseMotionListener Interface</vt:lpstr>
      <vt:lpstr>KeyListener Interface</vt:lpstr>
      <vt:lpstr>OvalDraw Plus User Interface Design</vt:lpstr>
      <vt:lpstr>Timers</vt:lpstr>
      <vt:lpstr>Model-View-Controller</vt:lpstr>
      <vt:lpstr>Interactive Graphical User Interfaces</vt:lpstr>
      <vt:lpstr>File Handling</vt:lpstr>
      <vt:lpstr>Serialization and Reading/Writing Text Files</vt:lpstr>
      <vt:lpstr>OvalDraw Plus User Interface Design</vt:lpstr>
      <vt:lpstr>Practice</vt:lpstr>
      <vt:lpstr>Closing Comments &amp; Next Steps</vt:lpstr>
      <vt:lpstr>Object-Oriented Programming Session: Week 4 Session 3  Subject: Clicks, Drags, Timers, and Animations Instructor: Eric Pogue</vt:lpstr>
      <vt:lpstr>Learning Objectives – Week 4</vt:lpstr>
      <vt:lpstr>Mouse Clicking, Mouse Dragging, and Keystrokes</vt:lpstr>
      <vt:lpstr>MouseListener Interface</vt:lpstr>
      <vt:lpstr>MouseMotionListener Interface</vt:lpstr>
      <vt:lpstr>OvalDraw Plus With Clicking and Dragging </vt:lpstr>
      <vt:lpstr>OvalDraw Plus Enhancements Steps</vt:lpstr>
      <vt:lpstr>Timers</vt:lpstr>
      <vt:lpstr>OvalDraw Plus Timer and Animated Faces</vt:lpstr>
      <vt:lpstr>Introductions, Feedback, and Q&amp;A</vt:lpstr>
      <vt:lpstr>PowerPoint Presentation</vt:lpstr>
      <vt:lpstr>Layout Managers (continued)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Pogue Eric</dc:creator>
  <cp:lastModifiedBy>Eric Pogue</cp:lastModifiedBy>
  <cp:revision>378</cp:revision>
  <cp:lastPrinted>2017-04-06T21:54:11Z</cp:lastPrinted>
  <dcterms:created xsi:type="dcterms:W3CDTF">2016-08-15T18:20:40Z</dcterms:created>
  <dcterms:modified xsi:type="dcterms:W3CDTF">2018-02-26T20:39:38Z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0x0101004E7FF26E314236448B954F3A97640002</vt:lpwstr>
  </property>
  <property fmtid="{D5CDD505-2E9C-101B-9397-08002B2CF9AE}" pid="3" name="IsMyDocuments">
    <vt:bool>true</vt:bool>
  </property>
</Properties>
</file>

<file path=docProps/thumbnail.jpeg>
</file>